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57" r:id="rId3"/>
    <p:sldId id="258" r:id="rId4"/>
    <p:sldId id="259" r:id="rId5"/>
    <p:sldId id="260" r:id="rId6"/>
    <p:sldId id="261" r:id="rId7"/>
    <p:sldId id="274" r:id="rId8"/>
    <p:sldId id="275" r:id="rId9"/>
    <p:sldId id="276" r:id="rId10"/>
    <p:sldId id="277" r:id="rId11"/>
    <p:sldId id="278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2" autoAdjust="0"/>
    <p:restoredTop sz="85536"/>
  </p:normalViewPr>
  <p:slideViewPr>
    <p:cSldViewPr snapToGrid="0">
      <p:cViewPr varScale="1">
        <p:scale>
          <a:sx n="70" d="100"/>
          <a:sy n="70" d="100"/>
        </p:scale>
        <p:origin x="200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D7349-CBA7-485B-8D1A-857228661475}" type="datetimeFigureOut">
              <a:rPr lang="en-US" smtClean="0"/>
              <a:t>3/14/18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049E7-0861-4CB5-B0CD-4652DF1B0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03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390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62E80-A04F-6D44-943B-4B16B46862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480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64F4A-E64C-FF42-9823-0610705989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00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64F4A-E64C-FF42-9823-0610705989D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94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28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71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0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0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07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99DF-C7B4-49FE-9B30-9DF810AD9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1B0C-BE98-42A7-B303-56091B19C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57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99DF-C7B4-49FE-9B30-9DF810AD9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1B0C-BE98-42A7-B303-56091B19C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071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99DF-C7B4-49FE-9B30-9DF810AD9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1B0C-BE98-42A7-B303-56091B19C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799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99DF-C7B4-49FE-9B30-9DF810AD9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1B0C-BE98-42A7-B303-56091B19C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977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99DF-C7B4-49FE-9B30-9DF810AD9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1B0C-BE98-42A7-B303-56091B19C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332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99DF-C7B4-49FE-9B30-9DF810AD9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1B0C-BE98-42A7-B303-56091B19C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89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99DF-C7B4-49FE-9B30-9DF810AD9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1B0C-BE98-42A7-B303-56091B19C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3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99DF-C7B4-49FE-9B30-9DF810AD9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1B0C-BE98-42A7-B303-56091B19C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194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66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99DF-C7B4-49FE-9B30-9DF810AD9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1B0C-BE98-42A7-B303-56091B19C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571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99DF-C7B4-49FE-9B30-9DF810AD9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1B0C-BE98-42A7-B303-56091B19C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925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99DF-C7B4-49FE-9B30-9DF810AD9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1B0C-BE98-42A7-B303-56091B19C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604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72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85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21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7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48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4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78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2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428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499DF-C7B4-49FE-9B30-9DF810AD9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71B0C-BE98-42A7-B303-56091B19C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6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jG6XJn8n6e1Xo4mCaI6zQ6d1jLLJEyowx8D1gv_awoY/edit?usp=sharing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cbUC__5AHkL0RnCgfwTdCwsFzcbcvVCBEEpGUQzh2xOGsa3Q/viewform?usp=sf_link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jG6XJn8n6e1Xo4mCaI6zQ6d1jLLJEyowx8D1gv_awoY/edit?usp=sharing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jG6XJn8n6e1Xo4mCaI6zQ6d1jLLJEyowx8D1gv_awoY/edit?usp=sharing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jG6XJn8n6e1Xo4mCaI6zQ6d1jLLJEyowx8D1gv_awoY/edit?usp=sharing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jG6XJn8n6e1Xo4mCaI6zQ6d1jLLJEyowx8D1gv_awoY/edit?usp=sharing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1524000" y="596349"/>
            <a:ext cx="9144000" cy="8425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2152650" y="3651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</a:pPr>
            <a:r>
              <a:rPr lang="en-US" b="1" dirty="0">
                <a:solidFill>
                  <a:schemeClr val="l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  <a:r>
              <a:rPr lang="en-US" b="1" baseline="30000" dirty="0">
                <a:solidFill>
                  <a:schemeClr val="l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lang="en-US" b="1" dirty="0">
                <a:solidFill>
                  <a:schemeClr val="l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Year Membership Options</a:t>
            </a:r>
            <a:endParaRPr b="1" dirty="0">
              <a:solidFill>
                <a:schemeClr val="l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2152650" y="1438901"/>
            <a:ext cx="7886700" cy="49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>
              <a:spcBef>
                <a:spcPts val="0"/>
              </a:spcBef>
              <a:buNone/>
            </a:pPr>
            <a:r>
              <a:rPr lang="en-US" sz="3200" b="1"/>
              <a:t>2 year APhA dual membership</a:t>
            </a:r>
            <a:endParaRPr/>
          </a:p>
          <a:p>
            <a:pPr marL="1143000" lvl="2" indent="-228600"/>
            <a:r>
              <a:rPr lang="en-US" i="1"/>
              <a:t>The APhA Complete Review of Pharmacy, 13</a:t>
            </a:r>
            <a:r>
              <a:rPr lang="en-US" i="1" baseline="30000"/>
              <a:t>th</a:t>
            </a:r>
            <a:r>
              <a:rPr lang="en-US" i="1"/>
              <a:t> edition</a:t>
            </a:r>
            <a:endParaRPr i="1"/>
          </a:p>
          <a:p>
            <a:pPr marL="1600200" lvl="3" indent="-228600"/>
            <a:r>
              <a:rPr lang="en-US" i="1"/>
              <a:t>Shipping and handling waived</a:t>
            </a:r>
            <a:endParaRPr i="1"/>
          </a:p>
          <a:p>
            <a:pPr marL="1143000" lvl="2" indent="-228600"/>
            <a:r>
              <a:rPr lang="en-US"/>
              <a:t>Access to NAPLEX review section of PharmacyLibrary</a:t>
            </a:r>
            <a:endParaRPr/>
          </a:p>
          <a:p>
            <a:pPr marL="1600200" lvl="3" indent="-228600"/>
            <a:r>
              <a:rPr lang="en-US"/>
              <a:t>200 bonus member-only test prep questions</a:t>
            </a:r>
            <a:endParaRPr sz="2000"/>
          </a:p>
          <a:p>
            <a:pPr marL="1143000" lvl="2" indent="-228600"/>
            <a:r>
              <a:rPr lang="en-US"/>
              <a:t>The new members only NAPLEX Review Study Guide that includes:</a:t>
            </a:r>
            <a:endParaRPr/>
          </a:p>
          <a:p>
            <a:pPr marL="1600200" lvl="3" indent="-203200">
              <a:buSzPts val="1400"/>
            </a:pPr>
            <a:r>
              <a:rPr lang="en-US" sz="1400"/>
              <a:t>NABP Blueprint of topics covered on NAPLEX</a:t>
            </a:r>
            <a:endParaRPr sz="1400"/>
          </a:p>
          <a:p>
            <a:pPr marL="1600200" lvl="3" indent="-203200">
              <a:buSzPts val="1400"/>
            </a:pPr>
            <a:r>
              <a:rPr lang="en-US" sz="1400"/>
              <a:t>List of the Top 200 Drugs</a:t>
            </a:r>
            <a:endParaRPr sz="1400"/>
          </a:p>
          <a:p>
            <a:pPr marL="1600200" lvl="3" indent="-203200">
              <a:buSzPts val="1400"/>
            </a:pPr>
            <a:r>
              <a:rPr lang="en-US" sz="1400"/>
              <a:t>Pharmacy Mnemonics with illustrations</a:t>
            </a:r>
            <a:endParaRPr sz="1400"/>
          </a:p>
          <a:p>
            <a:pPr marL="1143000" lvl="2" indent="-228600"/>
            <a:r>
              <a:rPr lang="en-US"/>
              <a:t>Discounted price with code </a:t>
            </a:r>
            <a:r>
              <a:rPr lang="en-US" b="1"/>
              <a:t>DDS18 </a:t>
            </a:r>
            <a:r>
              <a:rPr lang="en-US"/>
              <a:t>(save $10!)</a:t>
            </a:r>
            <a:endParaRPr/>
          </a:p>
          <a:p>
            <a:pPr marL="1143000" lvl="2" indent="-228600"/>
            <a:r>
              <a:rPr lang="en-US"/>
              <a:t>Professional Liability Insurance</a:t>
            </a:r>
            <a:endParaRPr/>
          </a:p>
          <a:p>
            <a:pPr marL="1143000" lvl="2" indent="-228600"/>
            <a:r>
              <a:rPr lang="en-US" b="1" u="sng"/>
              <a:t>Must sign up prior to April 30</a:t>
            </a:r>
            <a:r>
              <a:rPr lang="en-US" b="1" u="sng" baseline="30000"/>
              <a:t>th</a:t>
            </a:r>
            <a:endParaRPr sz="1000" b="1" u="sng"/>
          </a:p>
          <a:p>
            <a:pPr marL="685800" lvl="1" indent="-228600"/>
            <a:r>
              <a:rPr lang="en-US"/>
              <a:t>Still have memberships with ASHP and PSW as well!</a:t>
            </a:r>
            <a:endParaRPr/>
          </a:p>
          <a:p>
            <a:pPr marL="457200" lvl="1" indent="0">
              <a:buNone/>
            </a:pPr>
            <a:endParaRPr/>
          </a:p>
          <a:p>
            <a:pPr marL="457200" lvl="1" indent="0">
              <a:buNone/>
            </a:pPr>
            <a:endParaRPr/>
          </a:p>
          <a:p>
            <a:pPr marL="914400" lvl="2" indent="0">
              <a:buNone/>
            </a:pPr>
            <a:endParaRPr/>
          </a:p>
          <a:p>
            <a:pPr marL="685800" lvl="1" indent="-76200">
              <a:buNone/>
            </a:pPr>
            <a:endParaRPr/>
          </a:p>
          <a:p>
            <a:pPr marL="0" indent="0">
              <a:buNone/>
            </a:pPr>
            <a:endParaRPr b="1"/>
          </a:p>
        </p:txBody>
      </p:sp>
    </p:spTree>
    <p:extLst>
      <p:ext uri="{BB962C8B-B14F-4D97-AF65-F5344CB8AC3E}">
        <p14:creationId xmlns:p14="http://schemas.microsoft.com/office/powerpoint/2010/main" val="2686891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96349"/>
            <a:ext cx="9144000" cy="8425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PAA-WSPS Golf Outing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690689"/>
            <a:ext cx="7886700" cy="4486274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3200" b="1" dirty="0"/>
              <a:t>Friday, June 8</a:t>
            </a:r>
            <a:r>
              <a:rPr lang="en-US" sz="3200" b="1" baseline="30000" dirty="0"/>
              <a:t>th</a:t>
            </a:r>
            <a:r>
              <a:rPr lang="en-US" sz="3200" b="1" dirty="0"/>
              <a:t> 2018 – University Ridge Golf Course</a:t>
            </a:r>
          </a:p>
          <a:p>
            <a:pPr marL="457200" lvl="1" indent="0" algn="ctr">
              <a:buNone/>
            </a:pPr>
            <a:endParaRPr lang="en-US" dirty="0"/>
          </a:p>
          <a:p>
            <a:pPr lvl="1"/>
            <a:r>
              <a:rPr lang="en-US" dirty="0"/>
              <a:t>In need of enthusiastic volunteers to help out with the event: </a:t>
            </a:r>
            <a:r>
              <a:rPr lang="en-US" dirty="0">
                <a:hlinkClick r:id="rId2"/>
              </a:rPr>
              <a:t>https://docs.google.com/spreadsheets/d/1jG6XJn8n6e1Xo4mCaI6zQ6d1jLLJEyowx8D1gv_awoY/edit?usp=sharing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Meet pharmacists and alumni from state while helping WSPS!</a:t>
            </a:r>
          </a:p>
          <a:p>
            <a:pPr lvl="2"/>
            <a:r>
              <a:rPr lang="en-US" dirty="0"/>
              <a:t>Volunteers will have all food covered for the day – TACO BAR! </a:t>
            </a:r>
          </a:p>
          <a:p>
            <a:pPr lvl="1"/>
            <a:r>
              <a:rPr lang="en-US" dirty="0"/>
              <a:t>Last year WSPS received $3000 for our volunteer efforts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9511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96349"/>
            <a:ext cx="9144000" cy="8425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Student Senate Update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35C4DF-F7C4-CC4E-9B14-4D52E0760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6"/>
            <a:ext cx="7886700" cy="4575175"/>
          </a:xfrm>
        </p:spPr>
        <p:txBody>
          <a:bodyPr>
            <a:normAutofit/>
          </a:bodyPr>
          <a:lstStyle/>
          <a:p>
            <a:r>
              <a:rPr lang="en-US" dirty="0"/>
              <a:t>Taste of MAPP </a:t>
            </a:r>
            <a:r>
              <a:rPr lang="en-US" b="1" dirty="0">
                <a:solidFill>
                  <a:srgbClr val="FF0000"/>
                </a:solidFill>
              </a:rPr>
              <a:t>Tuesday 4/10 from 12-1:30 </a:t>
            </a:r>
          </a:p>
          <a:p>
            <a:r>
              <a:rPr lang="en-US" dirty="0"/>
              <a:t>Ice Cream Social </a:t>
            </a:r>
            <a:r>
              <a:rPr lang="en-US" b="1" dirty="0">
                <a:solidFill>
                  <a:srgbClr val="FF0000"/>
                </a:solidFill>
              </a:rPr>
              <a:t>March 20</a:t>
            </a:r>
            <a:r>
              <a:rPr lang="en-US" b="1" baseline="30000" dirty="0">
                <a:solidFill>
                  <a:srgbClr val="FF0000"/>
                </a:solidFill>
              </a:rPr>
              <a:t>th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/>
              <a:t>Thank-a-Badger day </a:t>
            </a:r>
            <a:r>
              <a:rPr lang="en-US" b="1" dirty="0">
                <a:solidFill>
                  <a:srgbClr val="FF0000"/>
                </a:solidFill>
              </a:rPr>
              <a:t>TODAY!!</a:t>
            </a:r>
          </a:p>
          <a:p>
            <a:r>
              <a:rPr lang="en-US" dirty="0"/>
              <a:t>Student Senate Executive Voting – </a:t>
            </a:r>
            <a:r>
              <a:rPr lang="en-US" b="1" dirty="0">
                <a:solidFill>
                  <a:srgbClr val="FF0000"/>
                </a:solidFill>
              </a:rPr>
              <a:t>April 3</a:t>
            </a:r>
            <a:r>
              <a:rPr lang="en-US" b="1" baseline="30000" dirty="0">
                <a:solidFill>
                  <a:srgbClr val="FF0000"/>
                </a:solidFill>
              </a:rPr>
              <a:t>rd</a:t>
            </a:r>
            <a:endParaRPr lang="en-US" b="1" baseline="30000" dirty="0"/>
          </a:p>
          <a:p>
            <a:r>
              <a:rPr lang="en-US" dirty="0"/>
              <a:t>Teacher of the year voting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EBA824-3D2C-674A-9F9C-FE2C6799D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649" y="4932702"/>
            <a:ext cx="2654829" cy="1168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BA7D00-10D8-454E-8E80-8518BB0F8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36107">
            <a:off x="2026498" y="4724546"/>
            <a:ext cx="1800498" cy="15844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D4DEBC-DD0B-1543-B13E-3BAF6ACE6D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41068">
            <a:off x="8125374" y="4651669"/>
            <a:ext cx="1730193" cy="173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08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CB0536B8-5447-454B-950F-2E39E94AAF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80" b="17031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A4B2E6-02ED-48FC-80A2-7891BEC485A7}"/>
              </a:ext>
            </a:extLst>
          </p:cNvPr>
          <p:cNvSpPr txBox="1"/>
          <p:nvPr/>
        </p:nvSpPr>
        <p:spPr>
          <a:xfrm>
            <a:off x="2656848" y="1316884"/>
            <a:ext cx="6878285" cy="4224233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Rockwell" panose="02060603020205020403" pitchFamily="18" charset="0"/>
              </a:rPr>
              <a:t>FRIDAY, APRIL 6</a:t>
            </a:r>
            <a:r>
              <a:rPr lang="en-US" baseline="30000" dirty="0">
                <a:solidFill>
                  <a:prstClr val="black"/>
                </a:solidFill>
                <a:latin typeface="Rockwell" panose="02060603020205020403" pitchFamily="18" charset="0"/>
              </a:rPr>
              <a:t>TH</a:t>
            </a:r>
          </a:p>
          <a:p>
            <a:pPr algn="ctr"/>
            <a:endParaRPr lang="en-US" dirty="0">
              <a:solidFill>
                <a:prstClr val="black"/>
              </a:solidFill>
              <a:latin typeface="Rockwell" panose="02060603020205020403" pitchFamily="18" charset="0"/>
            </a:endParaRPr>
          </a:p>
          <a:p>
            <a:pPr algn="ctr"/>
            <a:r>
              <a:rPr lang="en-US" sz="4500" dirty="0">
                <a:solidFill>
                  <a:srgbClr val="0066FF"/>
                </a:solidFill>
                <a:latin typeface="Rockwell" panose="02060603020205020403" pitchFamily="18" charset="0"/>
              </a:rPr>
              <a:t>WSPS SCAVENGER</a:t>
            </a:r>
          </a:p>
          <a:p>
            <a:pPr algn="ctr"/>
            <a:r>
              <a:rPr lang="en-US" sz="4500" dirty="0">
                <a:solidFill>
                  <a:srgbClr val="0066FF"/>
                </a:solidFill>
                <a:latin typeface="Rockwell" panose="02060603020205020403" pitchFamily="18" charset="0"/>
              </a:rPr>
              <a:t>HUNT SOCIAL</a:t>
            </a:r>
          </a:p>
          <a:p>
            <a:pPr algn="ctr"/>
            <a:endParaRPr lang="en-US" sz="1350" dirty="0">
              <a:solidFill>
                <a:prstClr val="black"/>
              </a:solidFill>
              <a:latin typeface="Rockwell" panose="02060603020205020403" pitchFamily="18" charset="0"/>
            </a:endParaRPr>
          </a:p>
          <a:p>
            <a:pPr algn="ctr"/>
            <a:r>
              <a:rPr lang="en-US" dirty="0">
                <a:solidFill>
                  <a:prstClr val="black"/>
                </a:solidFill>
                <a:latin typeface="Rockwell" panose="02060603020205020403" pitchFamily="18" charset="0"/>
              </a:rPr>
              <a:t>5-6:30 P.M.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Rockwell" panose="02060603020205020403" pitchFamily="18" charset="0"/>
              </a:rPr>
              <a:t>MEET IN SOP ATRIUM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Rockwell" panose="02060603020205020403" pitchFamily="18" charset="0"/>
              </a:rPr>
              <a:t>END AT MEM UNION TERRACE FOR SOCIAL</a:t>
            </a:r>
          </a:p>
          <a:p>
            <a:pPr algn="ctr"/>
            <a:endParaRPr lang="en-US" sz="1500" dirty="0">
              <a:solidFill>
                <a:prstClr val="black"/>
              </a:solidFill>
              <a:latin typeface="Rockwell" panose="02060603020205020403" pitchFamily="18" charset="0"/>
            </a:endParaRPr>
          </a:p>
          <a:p>
            <a:pPr algn="ctr"/>
            <a:endParaRPr lang="en-US" sz="1500" dirty="0">
              <a:solidFill>
                <a:prstClr val="black"/>
              </a:solidFill>
              <a:latin typeface="Rockwell" panose="02060603020205020403" pitchFamily="18" charset="0"/>
            </a:endParaRPr>
          </a:p>
          <a:p>
            <a:pPr algn="ctr"/>
            <a:endParaRPr lang="en-US" sz="1500" dirty="0">
              <a:solidFill>
                <a:prstClr val="black"/>
              </a:solidFill>
              <a:latin typeface="Rockwell" panose="02060603020205020403" pitchFamily="18" charset="0"/>
            </a:endParaRPr>
          </a:p>
          <a:p>
            <a:pPr algn="ctr"/>
            <a:endParaRPr lang="en-US" sz="1500" dirty="0">
              <a:solidFill>
                <a:prstClr val="black"/>
              </a:solidFill>
              <a:latin typeface="Rockwell" panose="02060603020205020403" pitchFamily="18" charset="0"/>
            </a:endParaRPr>
          </a:p>
          <a:p>
            <a:pPr algn="ctr"/>
            <a:endParaRPr lang="en-US" sz="1500" dirty="0">
              <a:solidFill>
                <a:prstClr val="black"/>
              </a:solidFill>
              <a:latin typeface="Rockwell" panose="02060603020205020403" pitchFamily="18" charset="0"/>
            </a:endParaRPr>
          </a:p>
        </p:txBody>
      </p:sp>
      <p:pic>
        <p:nvPicPr>
          <p:cNvPr id="1028" name="Picture 4" descr="Image result for clip art map marker green">
            <a:extLst>
              <a:ext uri="{FF2B5EF4-FFF2-40B4-BE49-F238E27FC236}">
                <a16:creationId xmlns:a16="http://schemas.microsoft.com/office/drawing/2014/main" id="{33C516F2-20BA-441C-8F0F-69EE0F10B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323" y="4489197"/>
            <a:ext cx="1167337" cy="116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678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96349"/>
            <a:ext cx="9144000" cy="8425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MRM Committee Chairs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960" y="1608409"/>
            <a:ext cx="1905000" cy="266170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56" y="3794429"/>
            <a:ext cx="1904999" cy="26617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54026" y="1690689"/>
            <a:ext cx="190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Calibri"/>
              </a:rPr>
              <a:t>Michael </a:t>
            </a:r>
            <a:r>
              <a:rPr lang="en-US" sz="2400" b="1" dirty="0" err="1">
                <a:solidFill>
                  <a:prstClr val="black"/>
                </a:solidFill>
                <a:latin typeface="Calibri"/>
              </a:rPr>
              <a:t>Heltne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 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Calibri"/>
              </a:rPr>
              <a:t>Promotions &amp;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Calibri"/>
              </a:rPr>
              <a:t>Advertising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66880" y="4509917"/>
            <a:ext cx="190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Calibri"/>
              </a:rPr>
              <a:t>Angie Ngo 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sz="2800" dirty="0">
                <a:solidFill>
                  <a:prstClr val="black"/>
                </a:solidFill>
                <a:latin typeface="Calibri"/>
              </a:rPr>
              <a:t>Social &amp; Welcoming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03987" y="1608409"/>
            <a:ext cx="190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Calibri"/>
              </a:rPr>
              <a:t>Graham </a:t>
            </a:r>
          </a:p>
          <a:p>
            <a:pPr algn="ctr"/>
            <a:r>
              <a:rPr lang="en-US" sz="2800" b="1" dirty="0" err="1">
                <a:solidFill>
                  <a:prstClr val="black"/>
                </a:solidFill>
                <a:latin typeface="Calibri"/>
              </a:rPr>
              <a:t>Edwardson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sz="2800" dirty="0">
                <a:solidFill>
                  <a:prstClr val="black"/>
                </a:solidFill>
                <a:latin typeface="Calibri"/>
              </a:rPr>
              <a:t>Exhibitors &amp; Expo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97215" y="4509917"/>
            <a:ext cx="20478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Calibri"/>
              </a:rPr>
              <a:t>Clare </a:t>
            </a:r>
            <a:r>
              <a:rPr lang="en-US" sz="2800" b="1" dirty="0" err="1">
                <a:solidFill>
                  <a:prstClr val="black"/>
                </a:solidFill>
                <a:latin typeface="Calibri"/>
              </a:rPr>
              <a:t>Procknow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sz="2800" dirty="0">
                <a:solidFill>
                  <a:prstClr val="black"/>
                </a:solidFill>
                <a:latin typeface="Calibri"/>
              </a:rPr>
              <a:t>Registration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488" y="3794429"/>
            <a:ext cx="1905000" cy="26617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676" y="1608409"/>
            <a:ext cx="1885948" cy="263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0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96349"/>
            <a:ext cx="9144000" cy="8425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MRM Committee Sign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921911"/>
            <a:ext cx="7886700" cy="4351338"/>
          </a:xfrm>
        </p:spPr>
        <p:txBody>
          <a:bodyPr/>
          <a:lstStyle/>
          <a:p>
            <a:r>
              <a:rPr lang="en-US" b="1" dirty="0"/>
              <a:t>Deadline is March 15th by 11:59PM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810292"/>
            <a:ext cx="5297556" cy="3124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20000" y="3124201"/>
            <a:ext cx="2590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prstClr val="black"/>
                </a:solidFill>
                <a:latin typeface="Calibri"/>
              </a:rPr>
              <a:t>Current Breakdown</a:t>
            </a:r>
          </a:p>
          <a:p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DPH-2 – 9 </a:t>
            </a:r>
          </a:p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DPH-1 – 39 </a:t>
            </a: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2717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96349"/>
            <a:ext cx="9144000" cy="8425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MRM Committee Sign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921911"/>
            <a:ext cx="7886700" cy="4351338"/>
          </a:xfrm>
        </p:spPr>
        <p:txBody>
          <a:bodyPr/>
          <a:lstStyle/>
          <a:p>
            <a:r>
              <a:rPr lang="en-US" b="1" dirty="0"/>
              <a:t>Deadline is March 15th by 11:59PM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819400"/>
            <a:ext cx="8305800" cy="2959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24225" y="2382942"/>
            <a:ext cx="554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libri"/>
              </a:rPr>
              <a:t>Current </a:t>
            </a:r>
            <a:r>
              <a:rPr lang="en-US" b="1">
                <a:solidFill>
                  <a:prstClr val="black"/>
                </a:solidFill>
                <a:latin typeface="Calibri"/>
              </a:rPr>
              <a:t>Interest Breakdown</a:t>
            </a:r>
          </a:p>
        </p:txBody>
      </p:sp>
    </p:spTree>
    <p:extLst>
      <p:ext uri="{BB962C8B-B14F-4D97-AF65-F5344CB8AC3E}">
        <p14:creationId xmlns:p14="http://schemas.microsoft.com/office/powerpoint/2010/main" val="1782238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96349"/>
            <a:ext cx="9144000" cy="8425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Why Should I get Involved?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921911"/>
            <a:ext cx="7886700" cy="4351338"/>
          </a:xfrm>
        </p:spPr>
        <p:txBody>
          <a:bodyPr>
            <a:normAutofit/>
          </a:bodyPr>
          <a:lstStyle/>
          <a:p>
            <a:r>
              <a:rPr lang="en-US" b="1" dirty="0"/>
              <a:t>Great CV Booster </a:t>
            </a:r>
          </a:p>
          <a:p>
            <a:r>
              <a:rPr lang="en-US" b="1" dirty="0"/>
              <a:t>Unique Conference (Ran by Students for Students) </a:t>
            </a:r>
          </a:p>
          <a:p>
            <a:r>
              <a:rPr lang="en-US" b="1" dirty="0"/>
              <a:t>Network with Students in our Region </a:t>
            </a:r>
          </a:p>
          <a:p>
            <a:r>
              <a:rPr lang="en-US" b="1" dirty="0"/>
              <a:t>Hosted by WSPS </a:t>
            </a:r>
          </a:p>
          <a:p>
            <a:r>
              <a:rPr lang="en-US" b="1" dirty="0"/>
              <a:t>In Madison WI!!</a:t>
            </a:r>
          </a:p>
          <a:p>
            <a:endParaRPr lang="en-US" b="1" dirty="0"/>
          </a:p>
          <a:p>
            <a:r>
              <a:rPr lang="en-US" b="1" dirty="0"/>
              <a:t>Deadline is March 15th by 11:59PM</a:t>
            </a:r>
          </a:p>
          <a:p>
            <a:r>
              <a:rPr lang="en-US" b="1" dirty="0"/>
              <a:t>MRM Date – most likely in November</a:t>
            </a:r>
          </a:p>
        </p:txBody>
      </p:sp>
    </p:spTree>
    <p:extLst>
      <p:ext uri="{BB962C8B-B14F-4D97-AF65-F5344CB8AC3E}">
        <p14:creationId xmlns:p14="http://schemas.microsoft.com/office/powerpoint/2010/main" val="499495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96349"/>
            <a:ext cx="9144000" cy="8425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“90 Second Policy Challenge: March 2018”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752947" y="1884826"/>
            <a:ext cx="5164465" cy="4630666"/>
          </a:xfrm>
        </p:spPr>
        <p:txBody>
          <a:bodyPr>
            <a:normAutofit fontScale="850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prstClr val="black"/>
                </a:solidFill>
              </a:rPr>
              <a:t>Drew’s Current Running Statistics: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</a:rPr>
              <a:t>Success=???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</a:rPr>
              <a:t>Last Trial’s Error: N/A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</a:rPr>
              <a:t>Average Time: N/A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</a:rPr>
              <a:t>Error: N/A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</a:rPr>
              <a:t>Standard Deviation: N/A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</a:pPr>
            <a:endParaRPr lang="en-US" b="1" dirty="0">
              <a:solidFill>
                <a:prstClr val="black"/>
              </a:solidFill>
            </a:endParaRP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</a:pPr>
            <a:endParaRPr lang="en-US" b="1" dirty="0">
              <a:solidFill>
                <a:prstClr val="black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prstClr val="black"/>
                </a:solidFill>
              </a:rPr>
              <a:t>Will I be able to beat Eric’s Average “90 second challenge” of 98.5s?</a:t>
            </a:r>
            <a:endParaRPr lang="en-US" dirty="0">
              <a:solidFill>
                <a:prstClr val="black"/>
              </a:solidFill>
            </a:endParaRP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dirty="0">
                <a:solidFill>
                  <a:prstClr val="black"/>
                </a:solidFill>
              </a:rPr>
              <a:t>Yes, easily 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dirty="0">
                <a:solidFill>
                  <a:prstClr val="black"/>
                </a:solidFill>
              </a:rPr>
              <a:t>No way, you’re new to this 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</a:pPr>
            <a:endParaRPr lang="en-US" b="1" dirty="0">
              <a:solidFill>
                <a:prstClr val="black"/>
              </a:solidFill>
            </a:endParaRP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en-US" sz="1600" dirty="0">
                <a:solidFill>
                  <a:prstClr val="black"/>
                </a:solidFill>
              </a:rPr>
            </a:br>
            <a:endParaRPr lang="en-US" sz="1600" dirty="0">
              <a:solidFill>
                <a:prstClr val="black"/>
              </a:solidFill>
            </a:endParaRPr>
          </a:p>
          <a:p>
            <a:pPr lvl="1"/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90422" y="1884826"/>
            <a:ext cx="5164465" cy="46306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b="1" dirty="0">
                <a:solidFill>
                  <a:prstClr val="black"/>
                </a:solidFill>
              </a:rPr>
              <a:t>Eric’s Current Running Statistics: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</a:rPr>
              <a:t>3/7 Success=43%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</a:rPr>
              <a:t>Last Trial’s Error: +5s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</a:rPr>
              <a:t>Average Time: 98.5s Average Error: +13.5s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</a:rPr>
              <a:t>Standard Deviation: 8.88s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endParaRPr lang="en-US" b="1" dirty="0">
              <a:solidFill>
                <a:prstClr val="black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endParaRPr lang="en-US" b="1" dirty="0">
              <a:solidFill>
                <a:prstClr val="black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endParaRPr lang="en-US" b="1" dirty="0">
              <a:solidFill>
                <a:prstClr val="black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b="1" dirty="0">
                <a:solidFill>
                  <a:prstClr val="black"/>
                </a:solidFill>
              </a:rPr>
              <a:t>Eric’s Last Attempt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</a:rPr>
              <a:t>60 second policy challenge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</a:rPr>
              <a:t>Result : 86 Seconds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prstClr val="black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br>
              <a:rPr lang="en-US" sz="1600" dirty="0">
                <a:solidFill>
                  <a:prstClr val="black"/>
                </a:solidFill>
              </a:rPr>
            </a:br>
            <a:endParaRPr lang="en-US" sz="1600" dirty="0">
              <a:solidFill>
                <a:prstClr val="black"/>
              </a:solidFill>
            </a:endParaRPr>
          </a:p>
          <a:p>
            <a:pPr lvl="1"/>
            <a:endParaRPr lang="en-US" dirty="0"/>
          </a:p>
          <a:p>
            <a:pPr marL="0" indent="0">
              <a:buFont typeface="Arial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3572585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96349"/>
            <a:ext cx="9144000" cy="8425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“90 Second Policy Challenge: March 2018”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1752600" y="6172200"/>
            <a:ext cx="8686800" cy="457200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1752600" y="6172200"/>
            <a:ext cx="86868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52601" y="1690689"/>
            <a:ext cx="235116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/>
              <a:t>State: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PDMP </a:t>
            </a:r>
          </a:p>
          <a:p>
            <a:pPr lvl="1"/>
            <a:br>
              <a:rPr lang="en-US" sz="1600" dirty="0"/>
            </a:br>
            <a:endParaRPr lang="en-US" sz="1600" dirty="0"/>
          </a:p>
        </p:txBody>
      </p:sp>
      <p:sp>
        <p:nvSpPr>
          <p:cNvPr id="10" name="Rectangle: Rounded Corners 9"/>
          <p:cNvSpPr/>
          <p:nvPr/>
        </p:nvSpPr>
        <p:spPr>
          <a:xfrm>
            <a:off x="1752600" y="6172200"/>
            <a:ext cx="8686800" cy="457200"/>
          </a:xfrm>
          <a:prstGeom prst="roundRect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257800" y="6200745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Time Up!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1BE0FA-C6AB-4DCE-993F-8BE16D549F6A}"/>
              </a:ext>
            </a:extLst>
          </p:cNvPr>
          <p:cNvSpPr txBox="1"/>
          <p:nvPr/>
        </p:nvSpPr>
        <p:spPr>
          <a:xfrm>
            <a:off x="4548572" y="1696108"/>
            <a:ext cx="318704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/>
              <a:t>Federal: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CI &amp; CII quotas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‘Right-to-try’ Legislation</a:t>
            </a:r>
          </a:p>
          <a:p>
            <a:pPr lvl="1"/>
            <a:br>
              <a:rPr lang="en-US" sz="1600" dirty="0"/>
            </a:b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8465DD-C481-4AB9-AD57-3B1B6179ADA4}"/>
              </a:ext>
            </a:extLst>
          </p:cNvPr>
          <p:cNvSpPr txBox="1"/>
          <p:nvPr/>
        </p:nvSpPr>
        <p:spPr>
          <a:xfrm>
            <a:off x="4939645" y="5548045"/>
            <a:ext cx="172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 Seconds Up </a:t>
            </a:r>
          </a:p>
        </p:txBody>
      </p:sp>
      <p:pic>
        <p:nvPicPr>
          <p:cNvPr id="2055" name="Picture 7" descr="Image result for stressed emoji">
            <a:extLst>
              <a:ext uri="{FF2B5EF4-FFF2-40B4-BE49-F238E27FC236}">
                <a16:creationId xmlns:a16="http://schemas.microsoft.com/office/drawing/2014/main" id="{3CBBB38D-459E-45C1-A8C4-1AA55BB4E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994" y="5348142"/>
            <a:ext cx="714054" cy="71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553" y="2825806"/>
            <a:ext cx="3289978" cy="199707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126690" y="1719233"/>
            <a:ext cx="31870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/>
              <a:t>Other States: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NY consumer prescription drugs protection.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Gag Clause </a:t>
            </a:r>
          </a:p>
          <a:p>
            <a:pPr lvl="1"/>
            <a:br>
              <a:rPr lang="en-US" sz="1600" dirty="0"/>
            </a:b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9317" y="2988459"/>
            <a:ext cx="3107586" cy="21960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7345" y="3040008"/>
            <a:ext cx="32512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6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9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8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10" grpId="0" animBg="1"/>
      <p:bldP spid="11" grpId="0"/>
      <p:bldP spid="12" grpId="0"/>
      <p:bldP spid="7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618516"/>
            <a:ext cx="9144000" cy="8425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Campus Pharmacy Advocacy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477" y="1753211"/>
            <a:ext cx="7886700" cy="4486274"/>
          </a:xfrm>
        </p:spPr>
        <p:txBody>
          <a:bodyPr>
            <a:normAutofit/>
          </a:bodyPr>
          <a:lstStyle/>
          <a:p>
            <a:pPr lvl="1"/>
            <a:r>
              <a:rPr lang="en-US" sz="2200" b="1" dirty="0">
                <a:solidFill>
                  <a:srgbClr val="FF0000"/>
                </a:solidFill>
              </a:rPr>
              <a:t>WHO: </a:t>
            </a:r>
            <a:r>
              <a:rPr lang="en-US" sz="2200" b="1" dirty="0">
                <a:solidFill>
                  <a:prstClr val="black"/>
                </a:solidFill>
              </a:rPr>
              <a:t>All of your smiling faces </a:t>
            </a:r>
            <a:endParaRPr lang="en-US" sz="2200" b="1" dirty="0"/>
          </a:p>
          <a:p>
            <a:pPr lvl="1"/>
            <a:r>
              <a:rPr lang="en-US" sz="2200" b="1" dirty="0">
                <a:solidFill>
                  <a:srgbClr val="FF0000"/>
                </a:solidFill>
              </a:rPr>
              <a:t>WHAT:</a:t>
            </a:r>
            <a:r>
              <a:rPr lang="en-US" sz="2200" b="1" dirty="0"/>
              <a:t> Educate undergraduate students about the roles of pharmacists and spark interest in pharmacy school</a:t>
            </a:r>
          </a:p>
          <a:p>
            <a:pPr lvl="1"/>
            <a:r>
              <a:rPr lang="en-US" sz="2200" b="1" dirty="0">
                <a:solidFill>
                  <a:srgbClr val="FF0000"/>
                </a:solidFill>
              </a:rPr>
              <a:t>WHERE: </a:t>
            </a:r>
            <a:r>
              <a:rPr lang="en-US" sz="2200" b="1" dirty="0"/>
              <a:t>Various buildings on main campus</a:t>
            </a:r>
          </a:p>
          <a:p>
            <a:pPr lvl="1"/>
            <a:r>
              <a:rPr lang="en-US" sz="2200" b="1" dirty="0">
                <a:solidFill>
                  <a:srgbClr val="FF0000"/>
                </a:solidFill>
              </a:rPr>
              <a:t>WHEN:</a:t>
            </a:r>
            <a:r>
              <a:rPr lang="en-US" sz="2200" b="1" dirty="0">
                <a:solidFill>
                  <a:prstClr val="black"/>
                </a:solidFill>
              </a:rPr>
              <a:t> April 13</a:t>
            </a:r>
            <a:r>
              <a:rPr lang="en-US" sz="2200" b="1" baseline="30000" dirty="0">
                <a:solidFill>
                  <a:prstClr val="black"/>
                </a:solidFill>
              </a:rPr>
              <a:t>th</a:t>
            </a:r>
            <a:r>
              <a:rPr lang="en-US" sz="2200" b="1" dirty="0">
                <a:solidFill>
                  <a:prstClr val="black"/>
                </a:solidFill>
              </a:rPr>
              <a:t> (time TBD) </a:t>
            </a:r>
          </a:p>
          <a:p>
            <a:pPr lvl="1"/>
            <a:r>
              <a:rPr lang="en-US" sz="2200" b="1" dirty="0"/>
              <a:t>If you weren’t able to attend the planning meeting today and are still interested in helping plan the event please reach out to Elyse Keating, Sydney </a:t>
            </a:r>
            <a:r>
              <a:rPr lang="en-US" sz="2200" b="1" dirty="0" err="1"/>
              <a:t>Stiener</a:t>
            </a:r>
            <a:r>
              <a:rPr lang="en-US" sz="2200" b="1" dirty="0"/>
              <a:t>, Jordan </a:t>
            </a:r>
            <a:r>
              <a:rPr lang="en-US" sz="2200" b="1" dirty="0" err="1"/>
              <a:t>Hilsenhoff</a:t>
            </a:r>
            <a:r>
              <a:rPr lang="en-US" sz="2200" b="1" dirty="0"/>
              <a:t>, or Meredith Frey </a:t>
            </a:r>
          </a:p>
          <a:p>
            <a:pPr lvl="1"/>
            <a:r>
              <a:rPr lang="en-US" sz="2200" b="1" dirty="0"/>
              <a:t>More information to come!</a:t>
            </a:r>
          </a:p>
          <a:p>
            <a:pPr marL="457200" lvl="1" indent="0" algn="ctr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49494B-9A5F-4681-9532-01586D101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1" y="4654760"/>
            <a:ext cx="3336661" cy="18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42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96349"/>
            <a:ext cx="9144000" cy="8425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ASHP Updates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690689"/>
            <a:ext cx="7886700" cy="4486274"/>
          </a:xfrm>
        </p:spPr>
        <p:txBody>
          <a:bodyPr>
            <a:normAutofit lnSpcReduction="10000"/>
          </a:bodyPr>
          <a:lstStyle/>
          <a:p>
            <a:pPr marL="457200" lvl="1" indent="0" algn="ctr">
              <a:buNone/>
            </a:pPr>
            <a:r>
              <a:rPr lang="en-US" b="1" dirty="0"/>
              <a:t>March News</a:t>
            </a:r>
          </a:p>
          <a:p>
            <a:pPr marL="457200" lvl="1" indent="0" algn="ctr">
              <a:buNone/>
            </a:pPr>
            <a:endParaRPr lang="en-US" sz="2000" b="1" dirty="0"/>
          </a:p>
          <a:p>
            <a:pPr lvl="1"/>
            <a:r>
              <a:rPr lang="en-US" dirty="0"/>
              <a:t>P&amp;T Committee Meeting Sign-ups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pPr lvl="1"/>
            <a:r>
              <a:rPr lang="en-US" dirty="0"/>
              <a:t>ASHP CV Review- Submit by </a:t>
            </a:r>
            <a:r>
              <a:rPr lang="en-US" b="1" dirty="0"/>
              <a:t>TOMORROW </a:t>
            </a:r>
            <a:r>
              <a:rPr lang="en-US" dirty="0"/>
              <a:t>March 15th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Summer Meetings June 2-6</a:t>
            </a:r>
            <a:r>
              <a:rPr lang="en-US" baseline="30000" dirty="0"/>
              <a:t>th</a:t>
            </a:r>
            <a:r>
              <a:rPr lang="en-US" dirty="0"/>
              <a:t> in Denver, CO</a:t>
            </a:r>
          </a:p>
          <a:p>
            <a:pPr lvl="2"/>
            <a:r>
              <a:rPr lang="en-US" sz="2400" dirty="0"/>
              <a:t>If interested in attending email me a short summary of why you would like to attend for the chance to receive complimentary registration!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Authors for ASJP Student Column- questions/inquiries students@ashp.org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06386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96349"/>
            <a:ext cx="9144000" cy="8425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PAA-WSPS Golf Outing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690689"/>
            <a:ext cx="7886700" cy="4486274"/>
          </a:xfrm>
        </p:spPr>
        <p:txBody>
          <a:bodyPr>
            <a:normAutofit fontScale="85000" lnSpcReduction="20000"/>
          </a:bodyPr>
          <a:lstStyle/>
          <a:p>
            <a:pPr marL="457200" lvl="1" indent="0" algn="ctr">
              <a:buNone/>
            </a:pPr>
            <a:r>
              <a:rPr lang="en-US" sz="3200" b="1" dirty="0"/>
              <a:t>Friday, June 8</a:t>
            </a:r>
            <a:r>
              <a:rPr lang="en-US" sz="3200" b="1" baseline="30000" dirty="0"/>
              <a:t>th</a:t>
            </a:r>
            <a:r>
              <a:rPr lang="en-US" sz="3200" b="1" dirty="0"/>
              <a:t> 2018 – University Ridge Golf Course</a:t>
            </a:r>
          </a:p>
          <a:p>
            <a:pPr marL="457200" lvl="1" indent="0" algn="ctr">
              <a:buNone/>
            </a:pPr>
            <a:endParaRPr lang="en-US" dirty="0"/>
          </a:p>
          <a:p>
            <a:pPr lvl="1"/>
            <a:r>
              <a:rPr lang="en-US" dirty="0"/>
              <a:t>Golfer information</a:t>
            </a:r>
          </a:p>
          <a:p>
            <a:pPr lvl="2"/>
            <a:r>
              <a:rPr lang="en-US" dirty="0"/>
              <a:t>$125 for students (discounted)</a:t>
            </a:r>
          </a:p>
          <a:p>
            <a:pPr lvl="3"/>
            <a:r>
              <a:rPr lang="en-US" dirty="0"/>
              <a:t>Round of golf, lunch, dinner, prizes</a:t>
            </a:r>
          </a:p>
          <a:p>
            <a:pPr lvl="1"/>
            <a:r>
              <a:rPr lang="en-US" dirty="0"/>
              <a:t>Sponsored Teams</a:t>
            </a:r>
          </a:p>
          <a:p>
            <a:pPr lvl="2"/>
            <a:r>
              <a:rPr lang="en-US" dirty="0"/>
              <a:t>PAA sponsored team, the Dean will sponsor a team, and WSPS will be co-sponsoring a team with Sarah </a:t>
            </a:r>
            <a:r>
              <a:rPr lang="en-US" dirty="0" err="1"/>
              <a:t>Sorum</a:t>
            </a:r>
            <a:r>
              <a:rPr lang="en-US" dirty="0"/>
              <a:t> </a:t>
            </a:r>
          </a:p>
          <a:p>
            <a:pPr lvl="2"/>
            <a:r>
              <a:rPr lang="en-US" b="1" dirty="0"/>
              <a:t>12 student-sponsored golfers! Here’s a link to be entered in the the lottery: </a:t>
            </a:r>
            <a:r>
              <a:rPr lang="en-US" b="1" dirty="0">
                <a:hlinkClick r:id="rId2"/>
              </a:rPr>
              <a:t>https://docs.google.com/forms/d/e/1FAIpQLScbUC__5AHkL0RnCgfwTdCwsFzcbcvVCBEEpGUQzh2xOGsa3Q/viewform?usp=sf_link</a:t>
            </a:r>
            <a:r>
              <a:rPr lang="en-US" b="1" dirty="0"/>
              <a:t> </a:t>
            </a:r>
          </a:p>
          <a:p>
            <a:pPr marL="914400" lvl="2" indent="0">
              <a:buNone/>
            </a:pPr>
            <a:endParaRPr lang="en-US" b="1" dirty="0"/>
          </a:p>
          <a:p>
            <a:pPr lvl="1"/>
            <a:r>
              <a:rPr lang="en-US" sz="2600" b="1" dirty="0"/>
              <a:t>We need your help with donations for prizes and for the raffle. Please contact your employers or business you may have connections with for donations! </a:t>
            </a:r>
          </a:p>
        </p:txBody>
      </p:sp>
    </p:spTree>
    <p:extLst>
      <p:ext uri="{BB962C8B-B14F-4D97-AF65-F5344CB8AC3E}">
        <p14:creationId xmlns:p14="http://schemas.microsoft.com/office/powerpoint/2010/main" val="797240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96349"/>
            <a:ext cx="9144000" cy="8425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PAA-WSPS Golf Outing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690689"/>
            <a:ext cx="7886700" cy="4486274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3200" b="1" dirty="0"/>
              <a:t>Friday, June 8</a:t>
            </a:r>
            <a:r>
              <a:rPr lang="en-US" sz="3200" b="1" baseline="30000" dirty="0"/>
              <a:t>th</a:t>
            </a:r>
            <a:r>
              <a:rPr lang="en-US" sz="3200" b="1" dirty="0"/>
              <a:t> 2018 – University Ridge Golf Course</a:t>
            </a:r>
          </a:p>
          <a:p>
            <a:pPr marL="457200" lvl="1" indent="0" algn="ctr">
              <a:buNone/>
            </a:pPr>
            <a:endParaRPr lang="en-US" dirty="0"/>
          </a:p>
          <a:p>
            <a:pPr lvl="1"/>
            <a:r>
              <a:rPr lang="en-US" dirty="0"/>
              <a:t>In need of enthusiastic volunteers to help out with the event: </a:t>
            </a:r>
            <a:r>
              <a:rPr lang="en-US" dirty="0">
                <a:hlinkClick r:id="rId2"/>
              </a:rPr>
              <a:t>https://docs.google.com/spreadsheets/d/1jG6XJn8n6e1Xo4mCaI6zQ6d1jLLJEyowx8D1gv_awoY/edit?usp=sharing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Meet pharmacists and alumni from state while helping WSPS!</a:t>
            </a:r>
          </a:p>
          <a:p>
            <a:pPr lvl="2"/>
            <a:r>
              <a:rPr lang="en-US" dirty="0"/>
              <a:t>Volunteers will have all food covered for the day – TACO BAR! </a:t>
            </a:r>
          </a:p>
          <a:p>
            <a:pPr lvl="1"/>
            <a:r>
              <a:rPr lang="en-US" dirty="0"/>
              <a:t>Last year WSPS received $3000 for our volunteer efforts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7841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57CECB-5E33-4CD4-9D3E-B95350BD7CDE}"/>
              </a:ext>
            </a:extLst>
          </p:cNvPr>
          <p:cNvSpPr/>
          <p:nvPr/>
        </p:nvSpPr>
        <p:spPr>
          <a:xfrm>
            <a:off x="1524000" y="2545070"/>
            <a:ext cx="9144000" cy="8425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18B935-A125-4708-B369-BCCEE0F1F8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Elections!</a:t>
            </a:r>
          </a:p>
        </p:txBody>
      </p:sp>
    </p:spTree>
    <p:extLst>
      <p:ext uri="{BB962C8B-B14F-4D97-AF65-F5344CB8AC3E}">
        <p14:creationId xmlns:p14="http://schemas.microsoft.com/office/powerpoint/2010/main" val="1542315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96349"/>
            <a:ext cx="9144000" cy="8425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PAA-WSPS Golf Outing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690689"/>
            <a:ext cx="7886700" cy="4486274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3200" b="1" dirty="0"/>
              <a:t>Friday, June 8</a:t>
            </a:r>
            <a:r>
              <a:rPr lang="en-US" sz="3200" b="1" baseline="30000" dirty="0"/>
              <a:t>th</a:t>
            </a:r>
            <a:r>
              <a:rPr lang="en-US" sz="3200" b="1" dirty="0"/>
              <a:t> 2018 – University Ridge Golf Course</a:t>
            </a:r>
          </a:p>
          <a:p>
            <a:pPr marL="457200" lvl="1" indent="0" algn="ctr">
              <a:buNone/>
            </a:pPr>
            <a:endParaRPr lang="en-US" dirty="0"/>
          </a:p>
          <a:p>
            <a:pPr lvl="1"/>
            <a:r>
              <a:rPr lang="en-US" dirty="0"/>
              <a:t>In need of enthusiastic volunteers to help out with the event: </a:t>
            </a:r>
            <a:r>
              <a:rPr lang="en-US" dirty="0">
                <a:hlinkClick r:id="rId2"/>
              </a:rPr>
              <a:t>https://docs.google.com/spreadsheets/d/1jG6XJn8n6e1Xo4mCaI6zQ6d1jLLJEyowx8D1gv_awoY/edit?usp=sharing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Meet pharmacists and alumni from state while helping WSPS!</a:t>
            </a:r>
          </a:p>
          <a:p>
            <a:pPr lvl="2"/>
            <a:r>
              <a:rPr lang="en-US" dirty="0"/>
              <a:t>Volunteers will have all food covered for the day – TACO BAR! </a:t>
            </a:r>
          </a:p>
          <a:p>
            <a:pPr lvl="1"/>
            <a:r>
              <a:rPr lang="en-US" dirty="0"/>
              <a:t>Last year WSPS received $3000 for our volunteer efforts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5350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96349"/>
            <a:ext cx="9144000" cy="8425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Austin Lange – Treasurer-Elect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690689"/>
            <a:ext cx="7886700" cy="4486274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3200" b="1" dirty="0"/>
              <a:t>Friday, June 8</a:t>
            </a:r>
            <a:r>
              <a:rPr lang="en-US" sz="3200" b="1" baseline="30000" dirty="0"/>
              <a:t>th</a:t>
            </a:r>
            <a:r>
              <a:rPr lang="en-US" sz="3200" b="1" dirty="0"/>
              <a:t> 2018 – University Ridge Golf Course</a:t>
            </a:r>
          </a:p>
          <a:p>
            <a:pPr marL="457200" lvl="1" indent="0" algn="ctr">
              <a:buNone/>
            </a:pPr>
            <a:endParaRPr lang="en-US" dirty="0"/>
          </a:p>
          <a:p>
            <a:pPr lvl="1"/>
            <a:r>
              <a:rPr lang="en-US" dirty="0"/>
              <a:t>In need of enthusiastic volunteers to help out with the event: </a:t>
            </a:r>
            <a:r>
              <a:rPr lang="en-US" dirty="0">
                <a:hlinkClick r:id="rId2"/>
              </a:rPr>
              <a:t>https://docs.google.com/spreadsheets/d/1jG6XJn8n6e1Xo4mCaI6zQ6d1jLLJEyowx8D1gv_awoY/edit?usp=sharing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Meet pharmacists and alumni from state while helping WSPS!</a:t>
            </a:r>
          </a:p>
          <a:p>
            <a:pPr lvl="2"/>
            <a:r>
              <a:rPr lang="en-US" dirty="0"/>
              <a:t>Volunteers will have all food covered for the day – TACO BAR! </a:t>
            </a:r>
          </a:p>
          <a:p>
            <a:pPr lvl="1"/>
            <a:r>
              <a:rPr lang="en-US" dirty="0"/>
              <a:t>Last year WSPS received $3000 for our volunteer efforts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3628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96349"/>
            <a:ext cx="9144000" cy="8425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PAA-WSPS Golf Outing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690689"/>
            <a:ext cx="7886700" cy="4486274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3200" b="1" dirty="0"/>
              <a:t>Friday, June 8</a:t>
            </a:r>
            <a:r>
              <a:rPr lang="en-US" sz="3200" b="1" baseline="30000" dirty="0"/>
              <a:t>th</a:t>
            </a:r>
            <a:r>
              <a:rPr lang="en-US" sz="3200" b="1" dirty="0"/>
              <a:t> 2018 – University Ridge Golf Course</a:t>
            </a:r>
          </a:p>
          <a:p>
            <a:pPr marL="457200" lvl="1" indent="0" algn="ctr">
              <a:buNone/>
            </a:pPr>
            <a:endParaRPr lang="en-US" dirty="0"/>
          </a:p>
          <a:p>
            <a:pPr lvl="1"/>
            <a:r>
              <a:rPr lang="en-US" dirty="0"/>
              <a:t>In need of enthusiastic volunteers to help out with the event: </a:t>
            </a:r>
            <a:r>
              <a:rPr lang="en-US" dirty="0">
                <a:hlinkClick r:id="rId2"/>
              </a:rPr>
              <a:t>https://docs.google.com/spreadsheets/d/1jG6XJn8n6e1Xo4mCaI6zQ6d1jLLJEyowx8D1gv_awoY/edit?usp=sharing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Meet pharmacists and alumni from state while helping WSPS!</a:t>
            </a:r>
          </a:p>
          <a:p>
            <a:pPr lvl="2"/>
            <a:r>
              <a:rPr lang="en-US" dirty="0"/>
              <a:t>Volunteers will have all food covered for the day – TACO BAR! </a:t>
            </a:r>
          </a:p>
          <a:p>
            <a:pPr lvl="1"/>
            <a:r>
              <a:rPr lang="en-US" dirty="0"/>
              <a:t>Last year WSPS received $3000 for our volunteer efforts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57589271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1062</Words>
  <Application>Microsoft Macintosh PowerPoint</Application>
  <PresentationFormat>Widescreen</PresentationFormat>
  <Paragraphs>176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Rockwell</vt:lpstr>
      <vt:lpstr>3_Office Theme</vt:lpstr>
      <vt:lpstr>4_Office Theme</vt:lpstr>
      <vt:lpstr>4th Year Membership Options</vt:lpstr>
      <vt:lpstr>Campus Pharmacy Advocacy Day</vt:lpstr>
      <vt:lpstr>ASHP Updates </vt:lpstr>
      <vt:lpstr>PAA-WSPS Golf Outing 2018</vt:lpstr>
      <vt:lpstr>PAA-WSPS Golf Outing 2018</vt:lpstr>
      <vt:lpstr>Elections!</vt:lpstr>
      <vt:lpstr>PAA-WSPS Golf Outing 2018</vt:lpstr>
      <vt:lpstr>Austin Lange – Treasurer-Elect</vt:lpstr>
      <vt:lpstr>PAA-WSPS Golf Outing 2018</vt:lpstr>
      <vt:lpstr>PAA-WSPS Golf Outing 2018</vt:lpstr>
      <vt:lpstr>Student Senate Update</vt:lpstr>
      <vt:lpstr>PowerPoint Presentation</vt:lpstr>
      <vt:lpstr>MRM Committee Chairs</vt:lpstr>
      <vt:lpstr>MRM Committee Sign Up</vt:lpstr>
      <vt:lpstr>MRM Committee Sign Up</vt:lpstr>
      <vt:lpstr>Why Should I get Involved?</vt:lpstr>
      <vt:lpstr>“90 Second Policy Challenge: March 2018”</vt:lpstr>
      <vt:lpstr>“90 Second Policy Challenge: March 2018”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Year Membership Options</dc:title>
  <dc:creator>Connor Hanson</dc:creator>
  <cp:lastModifiedBy>Alanna Benaszeski</cp:lastModifiedBy>
  <cp:revision>6</cp:revision>
  <dcterms:created xsi:type="dcterms:W3CDTF">2018-03-14T15:43:22Z</dcterms:created>
  <dcterms:modified xsi:type="dcterms:W3CDTF">2018-03-14T23:52:33Z</dcterms:modified>
</cp:coreProperties>
</file>